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62" r:id="rId3"/>
    <p:sldId id="256" r:id="rId4"/>
    <p:sldId id="257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7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16383,'38'19'0,"1"-1"0,1-9 0,10-3 0,31-7 0,5-6 0,-1 0 0,-3 2 0,-28 5 0,-12 0 0,-5 0 0,5 0 0,20 0 0,0 0 0,4 0 0,0 0 0,-21 0 0,32 0 0,-19 5 0,12-4 0,-24 4 0,-19-5 0,-15 0 0,1 0 0,9 0 0,-3 0 0,12 0 0,-6 0 0,25 0 0,-18 0 0,31 0 0,-14 0 0,6 0 0,9 0 0,-2 0 0,7 0 0,-8 0 0,-23 0 0,-16 0 0,-5 0 0,2 0 0,13 0 0,9 0 0,5 0 0,-9 0 0,-8 0 0,-17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9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16383,'85'0'0,"1"0"0,-21 0 0,3 0 0,8 0 0,7 0 0,0 0 0,-8 0 0,-1 0 0,0 0 0,5 0 0,-1 0 0,-3 0 0,22-2 0,-13-1 0,-4 2 0,-52-4 0,-20 5 0,15 0 0,-2 0 0,19 0 0,-11 0 0,-5 0 0,-7 0 0,-1 0 0,14 0 0,25 6 0,30-5 0,-11 4 0,-4-5 0,-40 0 0,-4 0 0,-12 0 0,12 0 0,-11 0 0,1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1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16383,'96'0'0,"-17"0"0,-6 0 0,5 0 0,-18 0 0,3 0 0,4 0 0,6 0 0,-2 0 0,24-1 0,-2 2 0,-6 1 0,-5 1 0,-15 0 0,-8 0 0,-1 4 0,-29-2 0,-13-5 0,2-4 0,5-2 0,36-4 0,9 4 0,11 1 0,-25 5 0,-26 0 0,-16 0 0,46 0 0,15 6 0,22 0 0,-22 1 0,-37-2 0,-19-5 0,-9 0 0,10 0 0,-3 0 0,4 0 0,6 0 0,-10 0 0,15 0 0,-16 0 0,2 0 0,-1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16383,'46'-5'0,"15"1"0,3 4 0,3 0 0,9 0 0,11 0 0,10 0 0,-13 0 0,10 0 0,2 0 0,-10 0 0,-13 1 0,-7 1 0,11 1 0,3 1 0,14 1 0,7 2 0,1 0 0,-4 0 0,-11-1 0,-6-1 0,-7 1 0,-1-1 0,5 2 0,4 1 0,6 1 0,1 1 0,-4-1 0,-10-3 0,34 0 0,-23-1 0,-34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5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53 16383,'66'0'0,"-10"0"0,9-11 0,3 3 0,-8-2 0,6 1 0,2 4 0,7 2 0,7 1 0,9 0 0,-6 0 0,-6 1 0,1 2 0,7 0 0,6 2 0,-16 0 0,-3 3 0,15 2 0,-67-4 0,-14-4 0,7 0 0,7-4 0,0 3 0,7-7 0,-6 7 0,0-3 0,-1 4 0,-5 0 0,0 0 0,1 0 0,-2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2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0 422 16383,'51'0'0,"10"0"0,1-5 0,14 3 0,-7-3 0,-3 5 0,-13 0 0,-24-3 0,2-2 0,-25-3 0,14 3 0,-1-2 0,20 6 0,-3-3 0,-1 0 0,-12 3 0,-2 1 0,-7 1 0,24 3 0,-21-4 0,14-4 0,-18 0 0,9-9 0,1-1 0,5 3 0,5-1 0,-13 11 0,2-4 0,-10 5 0,1 0 0,20-4 0,-8 3 0,32-9 0,-14 9 0,10-4 0,-22 5 0,-9 0 0,-14 0 0,8 0 0,2 0 0,4 0 0,16 0 0,5 0 0,32 5 0,3-3 0,-17 3 0,1-5 0,-25-4 0,22-3 0,9-4 0,23-1 0,-11 0 0,-2 5 0,-37 2 0,-9 5 0,2 0 0,2 0 0,21 0 0,-8 0 0,-10 0 0,22 0 0,-19 0 0,40 0 0,-20 0 0,-16 0 0,-18 0 0,-20 0 0,12 0 0,17-5 0,39-8 0,20-6 0,-7 4 0,-23 0 0,-37 14 0,-13-3 0,7-5 0,18-3 0,2-8 0,-1 4 0,-15 3 0,-14 8 0,3-3 0,26 7 0,5-2 0,5 3 0,-17 0 0,-23 0 0,0 0 0,24 0 0,-8 0 0,14 0 0,-16-5 0,14-1 0,-2 1 0,40-5 0,-31 4 0,9-1 0,-29 3 0,-14 0 0,19-1 0,39-6 0,-9 5 0,35-5 0,-59 9 0,1-3 0,-26 5 0,-4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16383,'62'6'0,"-2"-2"0,-1-4 0,-16 0 0,27-6 0,-12 0 0,25-6 0,7 0 0,-35 8 0,0 1 0,41-8 0,-13 10 0,-26-9 0,-36 9 0,9-3 0,7 4 0,53 0 0,-40 0 0,0 0 0,3 0 0,-4 0 0,11 3 0,-38-2 0,-14 3 0,9 0 0,-4-3 0,9 3 0,-6-4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1 241 16383,'62'-9'0,"-1"-1"0,-26 0 0,-1 5 0,23-15 0,9 5 0,27-15 0,-15 11 0,17 7 0,-24 7 0,27 5 0,-13 0 0,6 0 0,-22-4 0,-14 3 0,-11-13 0,-15 8 0,9-8 0,15 3 0,11 0 0,-6 5 0,-14 0 0,-28 6 0,-8 0 0,15-7 0,-11 5 0,11-6 0,-7 5 0,-6 2 0,16-6 0,-1 6 0,2-3 0,-5 4 0,-5 0 0,4 0 0,-6 0 0,5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7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0 205 16383,'80'-5'0,"-2"4"0,-24-2 0,0 1 0,23 2 0,14 0 0,-55 0 0,-19 0 0,-9 0 0,16-4 0,2-1 0,11-4 0,13-7 0,-18 6 0,24-11 0,-8 10 0,1-4 0,2 4 0,-5 1 0,21 5 0,-20 0 0,4 5 0,-34 0 0,-9 0 0,10 0 0,-4 0 0,6 0 0,-5-4 0,-2 3 0,4-6 0,0 6 0,37-9 0,-17 9 0,15-8 0,-26 8 0,-13-2 0,20 3 0,17-6 0,6 0 0,23-5 0,-38 5 0,1 0 0,-30 6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9D6C-9AAE-D24E-86C8-004D1A7B705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88EB-C2AB-B04D-A253-33115E2D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3F7-C59B-8635-CFBC-F03967CA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22207-C7DC-364E-EFB2-7EDEB36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8F8-CBC6-6099-DDDB-D16F4FE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46B-6E7D-BAD3-DDB8-B09A470B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9F928-BB56-0844-3E32-66827FA3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24D-0CFB-1E79-BFF6-1CB85A5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34B5-261C-F48E-0F5A-44D67A09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CD4-F418-DB02-4BF1-D7BEDD35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BFE5-2488-462C-F68C-67FFC07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729-3AB6-A9CA-94E4-5243748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4CE5-B12A-14BF-6BBD-A69BB4A22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77C-3F53-5C04-78A4-0EE7BBAC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C120-DF92-34B1-2826-61984B20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11433-DA1A-698F-9C48-41DBD0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0AA2-75C5-77C3-218F-E4488F4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CEE-8AED-2A5E-5AA3-42CD3D81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DF9-7A76-807E-E0B9-73B68106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CDB1-6E33-312F-5CC3-81F5B87E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3DE3-14A6-0F17-DBF4-53786A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41D-8F2B-9228-63A2-ABAF741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579-67D9-338C-8C69-8776FE7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E5AB-01FA-C4C7-7035-CE685B82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6551-63AC-4932-EB1B-2A5815A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2E52-EDC2-ADF8-3676-3AD203C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DED5-CD39-7AD3-FD5D-CE38854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5D73-5FC2-631D-0663-31778F6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23F-D4AE-24B7-8582-E0C558779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90D2A-0E3A-A52A-1FC4-9FE74A20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5EF1-ED5E-6ACE-641D-28FA8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A9AD-4ECE-41DF-844C-8C80959B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A1174-25EE-2A51-BF86-CFBA24C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8F2-2986-AE38-C162-63F167D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B478-E08E-66D6-19C2-12FE11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394B-7CF2-0727-9EBE-25C8821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07F7-C8B1-EDDC-65F8-4BF24275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FAB8A-C4EB-B298-5DE7-4848F44DB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1BFA8-096A-D75D-0173-4F65743E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86DE-5BD6-9017-3065-F83523BF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AC8B-9603-88AE-E3B1-C442C524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707-7BDF-4954-C680-5DAC2EFB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03408-7FCF-90BA-6F64-4AA801D0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EF9D7-7218-E1D4-55A2-3855621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49A-E279-397C-66C2-681B2399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993C1-5903-86F2-5494-D392A522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1C19-FB3D-5304-21F7-E325F10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AF4FE-1CD8-96DE-9745-366B7B97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E2C-861C-E501-1596-77DDBCE0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A9D9-CF33-AC44-305E-7A1BDA40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6AB63-81DF-09A0-F8A8-6FDC99E5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4DAE-2A46-4F76-B888-7390363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BAE4-2EA2-C380-F2B0-D876771C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6525-EF67-ADCE-06C9-49B1973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EDCE-8424-A06F-EBED-4A735B0C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E45F2-BD2F-9D4D-8295-0D8065D25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0681-6C98-9AB1-35BB-BC19D05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2758-59EF-0342-4510-76953486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208B-1DC8-9160-5D05-E54AA0FB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69F1-559A-F8BE-D623-82FA8E75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9E18C-F19E-FD88-867E-582788D8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63EB-ABE9-08A8-90C8-98AB22E2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4538-8A3F-BC3E-F17F-F85E76FB5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CC0C-75FA-3517-B4F1-9152B2ABC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A670-D810-0672-5494-4EA20C94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0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C1F7D-224B-30D3-BA37-857940CF5ED5}"/>
              </a:ext>
            </a:extLst>
          </p:cNvPr>
          <p:cNvSpPr txBox="1"/>
          <p:nvPr/>
        </p:nvSpPr>
        <p:spPr>
          <a:xfrm>
            <a:off x="1003610" y="275415"/>
            <a:ext cx="3166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호근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 from </a:t>
            </a:r>
            <a:r>
              <a:rPr lang="en-US" altLang="ko-KR" dirty="0" err="1"/>
              <a:t>ct</a:t>
            </a:r>
            <a:endParaRPr lang="en-US" altLang="ko-KR" dirty="0"/>
          </a:p>
          <a:p>
            <a:r>
              <a:rPr lang="en-US" altLang="ko-KR" dirty="0"/>
              <a:t>10-fold</a:t>
            </a:r>
          </a:p>
          <a:p>
            <a:r>
              <a:rPr lang="ko-KR" altLang="en-US" dirty="0"/>
              <a:t>회귀분석 </a:t>
            </a:r>
            <a:r>
              <a:rPr lang="en-US" altLang="ko-KR" dirty="0"/>
              <a:t>–</a:t>
            </a:r>
            <a:r>
              <a:rPr lang="ko-KR" altLang="en-US" dirty="0"/>
              <a:t>크게</a:t>
            </a:r>
            <a:r>
              <a:rPr lang="en-US" altLang="ko-KR" dirty="0"/>
              <a:t>/</a:t>
            </a:r>
            <a:r>
              <a:rPr lang="ko-KR" altLang="en-US" dirty="0"/>
              <a:t>작게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윤채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베이지안 </a:t>
            </a:r>
            <a:r>
              <a:rPr lang="en-US" altLang="ko-KR" dirty="0"/>
              <a:t>N/W</a:t>
            </a:r>
          </a:p>
          <a:p>
            <a:r>
              <a:rPr lang="en-US" altLang="ko-KR" dirty="0"/>
              <a:t>K-means </a:t>
            </a:r>
            <a:r>
              <a:rPr lang="ko-KR" altLang="en-US" dirty="0"/>
              <a:t>그룹설정</a:t>
            </a:r>
            <a:endParaRPr lang="en-US" altLang="ko-KR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E7B78-88E7-44F7-B89D-1F244062439D}"/>
              </a:ext>
            </a:extLst>
          </p:cNvPr>
          <p:cNvSpPr txBox="1"/>
          <p:nvPr/>
        </p:nvSpPr>
        <p:spPr>
          <a:xfrm>
            <a:off x="892098" y="4505093"/>
            <a:ext cx="611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table</a:t>
            </a:r>
          </a:p>
          <a:p>
            <a:endParaRPr lang="en-US" dirty="0"/>
          </a:p>
          <a:p>
            <a:r>
              <a:rPr lang="en-US" dirty="0"/>
              <a:t>4/23 – 1,3</a:t>
            </a:r>
            <a:r>
              <a:rPr lang="ko-KR" altLang="en-US" dirty="0"/>
              <a:t>번 구현 끝</a:t>
            </a:r>
            <a:endParaRPr lang="en-US" altLang="ko-KR" dirty="0"/>
          </a:p>
          <a:p>
            <a:r>
              <a:rPr lang="en-US" altLang="ko-KR" dirty="0"/>
              <a:t>4/24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합치고 </a:t>
            </a:r>
            <a:r>
              <a:rPr lang="en-US" altLang="ko-KR" dirty="0"/>
              <a:t>2</a:t>
            </a:r>
            <a:r>
              <a:rPr lang="ko-KR" altLang="en-US" dirty="0"/>
              <a:t>번 및 </a:t>
            </a:r>
            <a:r>
              <a:rPr lang="en-US" altLang="ko-KR" dirty="0"/>
              <a:t>1</a:t>
            </a:r>
            <a:r>
              <a:rPr lang="ko-KR" altLang="en-US" dirty="0"/>
              <a:t>번 옵션 설계</a:t>
            </a:r>
            <a:endParaRPr lang="en-US" altLang="ko-KR" dirty="0"/>
          </a:p>
          <a:p>
            <a:r>
              <a:rPr lang="en-US" altLang="ko-KR" dirty="0"/>
              <a:t>4/30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모든 구현완료</a:t>
            </a:r>
            <a:endParaRPr lang="en-US" altLang="ko-KR" dirty="0"/>
          </a:p>
          <a:p>
            <a:r>
              <a:rPr lang="en-US" altLang="ko-KR" dirty="0"/>
              <a:t>5/3-</a:t>
            </a:r>
            <a:r>
              <a:rPr lang="ko-KR" altLang="en-US" dirty="0"/>
              <a:t> 발표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AF62C-FBF1-7092-78F0-6CB1B7A89505}"/>
              </a:ext>
            </a:extLst>
          </p:cNvPr>
          <p:cNvSpPr txBox="1"/>
          <p:nvPr/>
        </p:nvSpPr>
        <p:spPr>
          <a:xfrm>
            <a:off x="847491" y="301083"/>
            <a:ext cx="70698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단순회귀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 from CT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학습시키려하니</a:t>
            </a:r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1)</a:t>
            </a:r>
            <a:r>
              <a:rPr lang="ko-KR" altLang="en-US" dirty="0"/>
              <a:t> 데이터가 적고</a:t>
            </a:r>
            <a:endParaRPr lang="en-US" altLang="ko-KR" dirty="0"/>
          </a:p>
          <a:p>
            <a:r>
              <a:rPr lang="ko-KR" altLang="en-US" dirty="0"/>
              <a:t>              </a:t>
            </a:r>
            <a:r>
              <a:rPr lang="en-US" altLang="ko-KR" dirty="0"/>
              <a:t>2)</a:t>
            </a:r>
            <a:r>
              <a:rPr lang="ko-KR" altLang="en-US" dirty="0"/>
              <a:t> 최대 </a:t>
            </a:r>
            <a:r>
              <a:rPr lang="en-US" altLang="ko-KR" dirty="0"/>
              <a:t>13</a:t>
            </a:r>
            <a:r>
              <a:rPr lang="ko-KR" altLang="en-US" dirty="0"/>
              <a:t>년 안에 죽은 사람 </a:t>
            </a:r>
            <a:r>
              <a:rPr lang="en-US" altLang="ko-KR" dirty="0"/>
              <a:t>data </a:t>
            </a:r>
            <a:r>
              <a:rPr lang="ko-KR" altLang="en-US" dirty="0"/>
              <a:t>밖에 없다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대안책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1-</a:t>
            </a:r>
            <a:r>
              <a:rPr lang="ko-KR" altLang="en-US" dirty="0"/>
              <a:t>산사람의 데이터를 넣자</a:t>
            </a:r>
            <a:endParaRPr lang="en-US" altLang="ko-KR" dirty="0"/>
          </a:p>
          <a:p>
            <a:r>
              <a:rPr lang="ko-KR" altLang="en-US" dirty="0"/>
              <a:t>                </a:t>
            </a:r>
            <a:r>
              <a:rPr lang="en-US" altLang="ko-KR" dirty="0"/>
              <a:t> : Death from CT = 365 *(</a:t>
            </a:r>
            <a:r>
              <a:rPr lang="ko-KR" altLang="en-US" dirty="0"/>
              <a:t>평균수명 </a:t>
            </a:r>
            <a:r>
              <a:rPr lang="en-US" altLang="ko-KR" dirty="0"/>
              <a:t>–</a:t>
            </a:r>
            <a:r>
              <a:rPr lang="ko-KR" altLang="en-US" dirty="0"/>
              <a:t>현재 나이</a:t>
            </a:r>
            <a:r>
              <a:rPr lang="en-US" altLang="ko-KR" dirty="0"/>
              <a:t>)</a:t>
            </a:r>
            <a:r>
              <a:rPr lang="ko-KR" altLang="en-US" dirty="0"/>
              <a:t> 룰 넣어서 학습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Biological age = </a:t>
            </a:r>
            <a:r>
              <a:rPr lang="ko-KR" altLang="en-US" dirty="0"/>
              <a:t>평균 수명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Death from CT</a:t>
            </a:r>
          </a:p>
          <a:p>
            <a:endParaRPr lang="en-US" altLang="ko-KR" dirty="0"/>
          </a:p>
          <a:p>
            <a:r>
              <a:rPr lang="en-US" altLang="ko-KR" dirty="0"/>
              <a:t>Death from CT </a:t>
            </a:r>
            <a:r>
              <a:rPr lang="ko-KR" altLang="en-US" dirty="0"/>
              <a:t>처리 방식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값이 있는 경우 그대로 활용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79</a:t>
            </a:r>
            <a:r>
              <a:rPr lang="ko-KR" altLang="en-US" dirty="0"/>
              <a:t>세 이하의 경우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(79</a:t>
            </a:r>
            <a:r>
              <a:rPr lang="ko-KR" altLang="en-US" dirty="0"/>
              <a:t>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age at CT)</a:t>
            </a:r>
            <a:r>
              <a:rPr lang="ko-KR" altLang="en-US" dirty="0"/>
              <a:t> * </a:t>
            </a:r>
            <a:r>
              <a:rPr lang="en-US" altLang="ko-KR" dirty="0"/>
              <a:t>365</a:t>
            </a:r>
          </a:p>
          <a:p>
            <a:r>
              <a:rPr lang="en-US" altLang="ko-KR" dirty="0"/>
              <a:t>3) 79</a:t>
            </a:r>
            <a:r>
              <a:rPr lang="ko-KR" altLang="en-US" dirty="0"/>
              <a:t>세 이상</a:t>
            </a:r>
            <a:endParaRPr lang="en-US" altLang="ko-KR" dirty="0"/>
          </a:p>
          <a:p>
            <a:r>
              <a:rPr lang="en-US" altLang="ko-KR" dirty="0"/>
              <a:t>79</a:t>
            </a:r>
            <a:r>
              <a:rPr lang="ko-KR" altLang="en-US" dirty="0"/>
              <a:t>세 이상은 마지막 </a:t>
            </a:r>
            <a:r>
              <a:rPr lang="en-US" altLang="ko-KR" dirty="0"/>
              <a:t>f/up </a:t>
            </a:r>
            <a:r>
              <a:rPr lang="en-US" altLang="ko-KR" dirty="0" err="1"/>
              <a:t>ct</a:t>
            </a:r>
            <a:r>
              <a:rPr lang="ko-KR" altLang="en-US" dirty="0"/>
              <a:t>한날 을 기준으로 </a:t>
            </a:r>
            <a:r>
              <a:rPr lang="en-US" altLang="ko-KR" dirty="0"/>
              <a:t>85</a:t>
            </a:r>
            <a:r>
              <a:rPr lang="ko-KR" altLang="en-US" dirty="0"/>
              <a:t>일을 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Death from </a:t>
            </a:r>
            <a:r>
              <a:rPr lang="en-US" altLang="ko-KR" dirty="0" err="1"/>
              <a:t>ct</a:t>
            </a:r>
            <a:r>
              <a:rPr lang="en-US" altLang="ko-KR" dirty="0"/>
              <a:t> = clinical </a:t>
            </a:r>
            <a:r>
              <a:rPr lang="en-US" altLang="ko-KR" dirty="0" err="1"/>
              <a:t>f.up.interval</a:t>
            </a:r>
            <a:r>
              <a:rPr lang="en-US" altLang="ko-KR" dirty="0"/>
              <a:t> + 85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805B0-E25D-6FCC-9530-ED491B5DF79B}"/>
              </a:ext>
            </a:extLst>
          </p:cNvPr>
          <p:cNvSpPr txBox="1"/>
          <p:nvPr/>
        </p:nvSpPr>
        <p:spPr>
          <a:xfrm>
            <a:off x="669071" y="5754030"/>
            <a:ext cx="808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</a:t>
            </a:r>
            <a:endParaRPr lang="en-US" altLang="ko-KR" dirty="0"/>
          </a:p>
          <a:p>
            <a:r>
              <a:rPr lang="en-US" altLang="ko-KR" dirty="0"/>
              <a:t>TAT, VAT, muscle area </a:t>
            </a:r>
            <a:r>
              <a:rPr lang="ko-KR" altLang="en-US" dirty="0"/>
              <a:t>날림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2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DF291-C0DF-01F4-8DF6-4CD6A12089B4}"/>
              </a:ext>
            </a:extLst>
          </p:cNvPr>
          <p:cNvSpPr txBox="1"/>
          <p:nvPr/>
        </p:nvSpPr>
        <p:spPr>
          <a:xfrm>
            <a:off x="198099" y="202752"/>
            <a:ext cx="591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FRS missing data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5503-A98F-08B8-E781-7E3E902A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3DBC89-EF30-6D74-59A0-6B67D97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3239362"/>
            <a:ext cx="6597705" cy="265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9A60-61C3-0D60-946D-C81BEF23EA61}"/>
              </a:ext>
            </a:extLst>
          </p:cNvPr>
          <p:cNvSpPr txBox="1"/>
          <p:nvPr/>
        </p:nvSpPr>
        <p:spPr>
          <a:xfrm>
            <a:off x="8988305" y="3573151"/>
            <a:ext cx="19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다</a:t>
            </a:r>
            <a:r>
              <a:rPr lang="en-US" dirty="0"/>
              <a:t> </a:t>
            </a:r>
            <a:r>
              <a:rPr lang="en-US" dirty="0" err="1"/>
              <a:t>포함한다면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2DB7D-0718-9E3D-428B-35E6AAF37289}"/>
              </a:ext>
            </a:extLst>
          </p:cNvPr>
          <p:cNvSpPr txBox="1"/>
          <p:nvPr/>
        </p:nvSpPr>
        <p:spPr>
          <a:xfrm>
            <a:off x="567160" y="2725215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D,E </a:t>
            </a:r>
            <a:r>
              <a:rPr lang="en-US" dirty="0" err="1"/>
              <a:t>는</a:t>
            </a:r>
            <a:r>
              <a:rPr lang="en-US" dirty="0"/>
              <a:t> correlation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0.86</a:t>
            </a:r>
            <a:r>
              <a:rPr lang="ko-KR" altLang="en-US" dirty="0" err="1"/>
              <a:t>으로</a:t>
            </a:r>
            <a:r>
              <a:rPr lang="ko-KR" altLang="en-US" dirty="0"/>
              <a:t> 매우 높다 그래서  </a:t>
            </a:r>
            <a:r>
              <a:rPr lang="en-US" altLang="ko-KR" dirty="0"/>
              <a:t>E </a:t>
            </a:r>
            <a:r>
              <a:rPr lang="ko-KR" altLang="en-US" dirty="0"/>
              <a:t>선형회귀 제외</a:t>
            </a:r>
            <a:endParaRPr lang="en-US" dirty="0"/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A9845-290D-E539-014C-89E0D50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305" y="4066161"/>
            <a:ext cx="3035300" cy="1346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D455832-ACD5-5FF1-D4D1-A6C83704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0" y="370060"/>
            <a:ext cx="5080000" cy="111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B410E1-35EB-95B0-AFC8-0B7088D7E502}"/>
              </a:ext>
            </a:extLst>
          </p:cNvPr>
          <p:cNvSpPr txBox="1"/>
          <p:nvPr/>
        </p:nvSpPr>
        <p:spPr>
          <a:xfrm>
            <a:off x="6631651" y="62283"/>
            <a:ext cx="20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인자간</a:t>
            </a:r>
            <a:r>
              <a:rPr lang="en-US" sz="1400" dirty="0"/>
              <a:t> </a:t>
            </a:r>
            <a:r>
              <a:rPr lang="en-US" sz="1400" dirty="0" err="1"/>
              <a:t>상관관계표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B4140-668F-BE93-8144-AD418081EBFC}"/>
              </a:ext>
            </a:extLst>
          </p:cNvPr>
          <p:cNvSpPr txBox="1"/>
          <p:nvPr/>
        </p:nvSpPr>
        <p:spPr>
          <a:xfrm>
            <a:off x="567160" y="6118608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A,F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07E6D5-0E79-920A-72DE-485F182058AC}"/>
              </a:ext>
            </a:extLst>
          </p:cNvPr>
          <p:cNvSpPr/>
          <p:nvPr/>
        </p:nvSpPr>
        <p:spPr>
          <a:xfrm>
            <a:off x="1863524" y="3193848"/>
            <a:ext cx="1180618" cy="2270187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 : FRAX 10y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DXA)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A97905-A51C-201E-942D-F7CCAD51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3115117"/>
            <a:ext cx="5691079" cy="237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856527" cy="2085521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51FA2-1B31-7035-0AB8-1F3C28E5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159297"/>
            <a:ext cx="71501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E : FRAX 10y Hip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1145894" cy="2218233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510EC2F-6979-B42E-8755-C107976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" y="1857828"/>
            <a:ext cx="11359242" cy="361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7B47-0A3F-0671-4F38-178498E6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5" y="644069"/>
            <a:ext cx="11470069" cy="749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14:cNvPr>
              <p14:cNvContentPartPr/>
              <p14:nvPr/>
            </p14:nvContentPartPr>
            <p14:xfrm>
              <a:off x="1899296" y="2913498"/>
              <a:ext cx="7862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656" y="2805498"/>
                <a:ext cx="89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14:cNvPr>
              <p14:cNvContentPartPr/>
              <p14:nvPr/>
            </p14:nvContentPartPr>
            <p14:xfrm>
              <a:off x="1916576" y="3233898"/>
              <a:ext cx="690480" cy="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2936" y="3125898"/>
                <a:ext cx="798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14:cNvPr>
              <p14:cNvContentPartPr/>
              <p14:nvPr/>
            </p14:nvContentPartPr>
            <p14:xfrm>
              <a:off x="1855016" y="3499938"/>
              <a:ext cx="76752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376" y="3392298"/>
                <a:ext cx="87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14:cNvPr>
              <p14:cNvContentPartPr/>
              <p14:nvPr/>
            </p14:nvContentPartPr>
            <p14:xfrm>
              <a:off x="2950856" y="2655738"/>
              <a:ext cx="939600" cy="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7216" y="2548098"/>
                <a:ext cx="1047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14:cNvPr>
              <p14:cNvContentPartPr/>
              <p14:nvPr/>
            </p14:nvContentPartPr>
            <p14:xfrm>
              <a:off x="3026096" y="3126258"/>
              <a:ext cx="59364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2456" y="3018258"/>
                <a:ext cx="701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14:cNvPr>
              <p14:cNvContentPartPr/>
              <p14:nvPr/>
            </p14:nvContentPartPr>
            <p14:xfrm>
              <a:off x="3820976" y="2595618"/>
              <a:ext cx="1558080" cy="15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976" y="2487618"/>
                <a:ext cx="1665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14:cNvPr>
              <p14:cNvContentPartPr/>
              <p14:nvPr/>
            </p14:nvContentPartPr>
            <p14:xfrm>
              <a:off x="3965696" y="2908818"/>
              <a:ext cx="51660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2056" y="2801178"/>
                <a:ext cx="62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14:cNvPr>
              <p14:cNvContentPartPr/>
              <p14:nvPr/>
            </p14:nvContentPartPr>
            <p14:xfrm>
              <a:off x="7823456" y="4533498"/>
              <a:ext cx="60120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9816" y="4425498"/>
                <a:ext cx="7088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14:cNvPr>
              <p14:cNvContentPartPr/>
              <p14:nvPr/>
            </p14:nvContentPartPr>
            <p14:xfrm>
              <a:off x="8837936" y="4280418"/>
              <a:ext cx="62244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3936" y="4172418"/>
                <a:ext cx="7300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0D4969-35D3-E164-ABC7-411D54F58849}"/>
              </a:ext>
            </a:extLst>
          </p:cNvPr>
          <p:cNvSpPr txBox="1"/>
          <p:nvPr/>
        </p:nvSpPr>
        <p:spPr>
          <a:xfrm>
            <a:off x="659073" y="5474679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FF0F8-637E-7CC2-02ED-9723E32239D9}"/>
              </a:ext>
            </a:extLst>
          </p:cNvPr>
          <p:cNvSpPr txBox="1"/>
          <p:nvPr/>
        </p:nvSpPr>
        <p:spPr>
          <a:xfrm>
            <a:off x="6470913" y="5466514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135192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415295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80EDE-45C2-50FA-0542-989AFEC0CFDA}"/>
              </a:ext>
            </a:extLst>
          </p:cNvPr>
          <p:cNvSpPr txBox="1"/>
          <p:nvPr/>
        </p:nvSpPr>
        <p:spPr>
          <a:xfrm>
            <a:off x="2592619" y="6305207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VAT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FAE919E-5E99-3D72-0C44-A6B2634636D0}"/>
              </a:ext>
            </a:extLst>
          </p:cNvPr>
          <p:cNvSpPr/>
          <p:nvPr/>
        </p:nvSpPr>
        <p:spPr>
          <a:xfrm>
            <a:off x="1403248" y="6343011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513FF-C736-E91D-CFAA-159B71552C3D}"/>
              </a:ext>
            </a:extLst>
          </p:cNvPr>
          <p:cNvSpPr txBox="1"/>
          <p:nvPr/>
        </p:nvSpPr>
        <p:spPr>
          <a:xfrm>
            <a:off x="7470242" y="6267403"/>
            <a:ext cx="340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Muschle</a:t>
            </a:r>
            <a:r>
              <a:rPr lang="en-US" sz="2800" b="1" dirty="0">
                <a:solidFill>
                  <a:srgbClr val="002060"/>
                </a:solidFill>
              </a:rPr>
              <a:t> area </a:t>
            </a:r>
            <a:r>
              <a:rPr lang="ko-KR" altLang="en-US" sz="2800" b="1" dirty="0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774F8DF-5951-4E63-2E83-FEC740555A7E}"/>
              </a:ext>
            </a:extLst>
          </p:cNvPr>
          <p:cNvSpPr/>
          <p:nvPr/>
        </p:nvSpPr>
        <p:spPr>
          <a:xfrm>
            <a:off x="6280871" y="6305207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4F02-173A-29B8-C1BB-892D4A099549}"/>
              </a:ext>
            </a:extLst>
          </p:cNvPr>
          <p:cNvSpPr txBox="1"/>
          <p:nvPr/>
        </p:nvSpPr>
        <p:spPr>
          <a:xfrm>
            <a:off x="743993" y="96411"/>
            <a:ext cx="959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3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년안에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죽을 것 같은 사람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(SVM)  -death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from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계산해서 반영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상의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특이점에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애들을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나눈다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좋은데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하나가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문제인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의사의 진찰 방법 및 그런 사람은 죽음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그룹으로 예측한다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KNN </a:t>
            </a:r>
            <a:r>
              <a:rPr lang="ko-KR" altLang="en-US" dirty="0">
                <a:sym typeface="Wingdings" pitchFamily="2" charset="2"/>
              </a:rPr>
              <a:t>활용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각그룹의 지표와 </a:t>
            </a:r>
            <a:r>
              <a:rPr lang="ko-KR" altLang="en-US" dirty="0" err="1">
                <a:sym typeface="Wingdings" pitchFamily="2" charset="2"/>
              </a:rPr>
              <a:t>상관관계많은</a:t>
            </a:r>
            <a:r>
              <a:rPr lang="ko-KR" altLang="en-US" dirty="0">
                <a:sym typeface="Wingdings" pitchFamily="2" charset="2"/>
              </a:rPr>
              <a:t> 파라미터에 가중치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en-US" altLang="ko-KR" dirty="0">
                <a:sym typeface="Wingdings" pitchFamily="2" charset="2"/>
              </a:rPr>
              <a:t>Ex) </a:t>
            </a:r>
            <a:r>
              <a:rPr lang="ko-KR" altLang="en-US" dirty="0">
                <a:sym typeface="Wingdings" pitchFamily="2" charset="2"/>
              </a:rPr>
              <a:t>암이 있어</a:t>
            </a:r>
            <a:r>
              <a:rPr lang="en-US" altLang="ko-KR" dirty="0">
                <a:sym typeface="Wingdings" pitchFamily="2" charset="2"/>
              </a:rPr>
              <a:t>? </a:t>
            </a:r>
            <a:r>
              <a:rPr lang="ko-KR" altLang="en-US" dirty="0">
                <a:sym typeface="Wingdings" pitchFamily="2" charset="2"/>
              </a:rPr>
              <a:t>그럼 </a:t>
            </a:r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대이상이야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 이상에서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의 중요도와 이하에서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중요도는 </a:t>
            </a:r>
            <a:r>
              <a:rPr lang="ko-KR" altLang="en-US" dirty="0" err="1">
                <a:sym typeface="Wingdings" pitchFamily="2" charset="2"/>
              </a:rPr>
              <a:t>달라질듯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또 복부지방도 오히려 </a:t>
            </a:r>
            <a:r>
              <a:rPr lang="en-US" altLang="ko-KR" dirty="0">
                <a:sym typeface="Wingdings" pitchFamily="2" charset="2"/>
              </a:rPr>
              <a:t>70,80</a:t>
            </a:r>
            <a:r>
              <a:rPr lang="ko-KR" altLang="en-US" dirty="0">
                <a:sym typeface="Wingdings" pitchFamily="2" charset="2"/>
              </a:rPr>
              <a:t>대가 되면 줄어들듯 </a:t>
            </a:r>
            <a:r>
              <a:rPr lang="en-US" altLang="ko-KR" dirty="0">
                <a:sym typeface="Wingdings" pitchFamily="2" charset="2"/>
              </a:rPr>
              <a:t>(50</a:t>
            </a:r>
            <a:r>
              <a:rPr lang="ko-KR" altLang="en-US" dirty="0">
                <a:sym typeface="Wingdings" pitchFamily="2" charset="2"/>
              </a:rPr>
              <a:t>대가 </a:t>
            </a:r>
            <a:r>
              <a:rPr lang="ko-KR" altLang="en-US" dirty="0" err="1">
                <a:sym typeface="Wingdings" pitchFamily="2" charset="2"/>
              </a:rPr>
              <a:t>맥스지</a:t>
            </a:r>
            <a:r>
              <a:rPr lang="ko-KR" altLang="en-US" dirty="0">
                <a:sym typeface="Wingdings" pitchFamily="2" charset="2"/>
              </a:rPr>
              <a:t> 않을까</a:t>
            </a:r>
            <a:r>
              <a:rPr lang="en-US" altLang="ko-KR" dirty="0">
                <a:sym typeface="Wingdings" pitchFamily="2" charset="2"/>
              </a:rPr>
              <a:t>?)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C81F8D-E21A-5CE2-62F7-B9E03018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2450"/>
              </p:ext>
            </p:extLst>
          </p:nvPr>
        </p:nvGraphicFramePr>
        <p:xfrm>
          <a:off x="856527" y="2928055"/>
          <a:ext cx="7072704" cy="116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84">
                  <a:extLst>
                    <a:ext uri="{9D8B030D-6E8A-4147-A177-3AD203B41FA5}">
                      <a16:colId xmlns:a16="http://schemas.microsoft.com/office/drawing/2014/main" val="3138041120"/>
                    </a:ext>
                  </a:extLst>
                </a:gridCol>
                <a:gridCol w="1415981">
                  <a:extLst>
                    <a:ext uri="{9D8B030D-6E8A-4147-A177-3AD203B41FA5}">
                      <a16:colId xmlns:a16="http://schemas.microsoft.com/office/drawing/2014/main" val="3201882244"/>
                    </a:ext>
                  </a:extLst>
                </a:gridCol>
                <a:gridCol w="941587">
                  <a:extLst>
                    <a:ext uri="{9D8B030D-6E8A-4147-A177-3AD203B41FA5}">
                      <a16:colId xmlns:a16="http://schemas.microsoft.com/office/drawing/2014/main" val="594289090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3753248434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2493296017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1451443348"/>
                    </a:ext>
                  </a:extLst>
                </a:gridCol>
              </a:tblGrid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8355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dirty="0" err="1"/>
                        <a:t>나이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20,30,40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70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80,90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5585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사람수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5983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243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F7AD88D-388B-E9B5-CCED-490467E856BD}"/>
              </a:ext>
            </a:extLst>
          </p:cNvPr>
          <p:cNvSpPr/>
          <p:nvPr/>
        </p:nvSpPr>
        <p:spPr>
          <a:xfrm>
            <a:off x="743993" y="4168018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그룹내에서 세부 나이를 예측한다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88A0-26C0-F7C2-F5A1-B0A9600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1" r="9682" b="21255"/>
          <a:stretch/>
        </p:blipFill>
        <p:spPr>
          <a:xfrm>
            <a:off x="8382265" y="2232144"/>
            <a:ext cx="2800345" cy="21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F6B4-7212-C2E2-18B5-E8998EDC8773}"/>
              </a:ext>
            </a:extLst>
          </p:cNvPr>
          <p:cNvSpPr txBox="1"/>
          <p:nvPr/>
        </p:nvSpPr>
        <p:spPr>
          <a:xfrm>
            <a:off x="1366221" y="5659222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</a:rPr>
              <a:t>단순회귀</a:t>
            </a:r>
            <a:r>
              <a:rPr lang="en-US" sz="2400" b="1" dirty="0">
                <a:solidFill>
                  <a:srgbClr val="0432FF"/>
                </a:solidFill>
              </a:rPr>
              <a:t> vs 1,2,3 vs 2,3 </a:t>
            </a:r>
            <a:r>
              <a:rPr lang="en-US" sz="2400" b="1" dirty="0" err="1">
                <a:solidFill>
                  <a:srgbClr val="0432FF"/>
                </a:solidFill>
              </a:rPr>
              <a:t>으로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결과를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도출하면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재밌지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않을까</a:t>
            </a:r>
            <a:r>
              <a:rPr lang="en-US" altLang="ko-KR" sz="2400" b="1" dirty="0">
                <a:solidFill>
                  <a:srgbClr val="0432FF"/>
                </a:solidFill>
              </a:rPr>
              <a:t>?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6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524</Words>
  <Application>Microsoft Macintosh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5</cp:revision>
  <dcterms:created xsi:type="dcterms:W3CDTF">2022-04-16T04:20:11Z</dcterms:created>
  <dcterms:modified xsi:type="dcterms:W3CDTF">2022-04-18T05:01:27Z</dcterms:modified>
</cp:coreProperties>
</file>